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73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58" r:id="rId7"/>
    <p:sldId id="264" r:id="rId8"/>
    <p:sldId id="335" r:id="rId9"/>
    <p:sldId id="303" r:id="rId10"/>
    <p:sldId id="265" r:id="rId11"/>
    <p:sldId id="304" r:id="rId12"/>
    <p:sldId id="305" r:id="rId13"/>
    <p:sldId id="308" r:id="rId14"/>
    <p:sldId id="309" r:id="rId15"/>
    <p:sldId id="306" r:id="rId16"/>
    <p:sldId id="307" r:id="rId17"/>
    <p:sldId id="266" r:id="rId18"/>
    <p:sldId id="312" r:id="rId19"/>
    <p:sldId id="313" r:id="rId20"/>
    <p:sldId id="315" r:id="rId21"/>
    <p:sldId id="316" r:id="rId22"/>
    <p:sldId id="317" r:id="rId23"/>
    <p:sldId id="314" r:id="rId24"/>
    <p:sldId id="318" r:id="rId25"/>
    <p:sldId id="319" r:id="rId26"/>
    <p:sldId id="320" r:id="rId27"/>
    <p:sldId id="321" r:id="rId28"/>
    <p:sldId id="323" r:id="rId29"/>
    <p:sldId id="322" r:id="rId30"/>
    <p:sldId id="325" r:id="rId31"/>
    <p:sldId id="326" r:id="rId32"/>
    <p:sldId id="327" r:id="rId33"/>
    <p:sldId id="331" r:id="rId34"/>
    <p:sldId id="328" r:id="rId35"/>
    <p:sldId id="329" r:id="rId36"/>
    <p:sldId id="330" r:id="rId37"/>
    <p:sldId id="339" r:id="rId38"/>
    <p:sldId id="296" r:id="rId39"/>
    <p:sldId id="334" r:id="rId40"/>
    <p:sldId id="337" r:id="rId41"/>
    <p:sldId id="338" r:id="rId42"/>
    <p:sldId id="340" r:id="rId43"/>
    <p:sldId id="341" r:id="rId44"/>
    <p:sldId id="301" r:id="rId45"/>
  </p:sldIdLst>
  <p:sldSz cx="9144000" cy="5143500" type="screen16x9"/>
  <p:notesSz cx="6858000" cy="9144000"/>
  <p:embeddedFontLst>
    <p:embeddedFont>
      <p:font typeface="Roboto Light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Roboto Black" panose="020B0604020202020204" charset="0"/>
      <p:bold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1703" autoAdjust="0"/>
  </p:normalViewPr>
  <p:slideViewPr>
    <p:cSldViewPr snapToGrid="0">
      <p:cViewPr varScale="1">
        <p:scale>
          <a:sx n="198" d="100"/>
          <a:sy n="198" d="100"/>
        </p:scale>
        <p:origin x="64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EFFB6-1C41-4D96-A7B0-D81F388FF634}" type="datetimeFigureOut">
              <a:rPr lang="ru-RU" smtClean="0"/>
              <a:t>19.07.2021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2DF79-7C93-4D9F-9FDB-DB19C43B4D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236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2cb15fa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cf2cb15fa0_2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Всем привет!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dirty="0"/>
              <a:t>Меня зовут Дима Ибрагимов, я работаю в компании Leroy Merlin - отвечаю за развитие и стабильность платформы данных в компании и внедрение SRE практик в нашей команде</a:t>
            </a:r>
            <a:r>
              <a:rPr lang="ru" dirty="0" smtClean="0"/>
              <a:t>.</a:t>
            </a:r>
            <a:endParaRPr dirty="0"/>
          </a:p>
        </p:txBody>
      </p:sp>
      <p:sp>
        <p:nvSpPr>
          <p:cNvPr id="132" name="Google Shape;132;gcf2cb15fa0_2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102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177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48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0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08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smtClean="0"/>
              <a:t>Рассказать</a:t>
            </a:r>
            <a:r>
              <a:rPr lang="ru-RU" baseline="0" dirty="0" smtClean="0"/>
              <a:t> про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r>
              <a:rPr lang="ru-RU" sz="110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,</a:t>
            </a:r>
            <a:r>
              <a:rPr lang="ru-RU" sz="1100" baseline="0" dirty="0" smtClean="0">
                <a:solidFill>
                  <a:srgbClr val="000000"/>
                </a:solidFill>
                <a:latin typeface="Arial"/>
                <a:ea typeface="Roboto" panose="020B060402020202020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1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1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26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157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902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9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f2cb15fa0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cf2cb15fa0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На сегодняшнем выступлении хотелось бы поговорить про</a:t>
            </a:r>
            <a:r>
              <a:rPr lang="ru-RU" baseline="0" dirty="0" smtClean="0"/>
              <a:t> инфраструктуру мониторинга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, про то, что мы можем узнать о нашей системе, грамотно настроив инструменты </a:t>
            </a:r>
            <a:r>
              <a:rPr lang="en-US" baseline="0" dirty="0" smtClean="0"/>
              <a:t>observability </a:t>
            </a:r>
            <a:r>
              <a:rPr lang="ru-RU" baseline="0" dirty="0" smtClean="0"/>
              <a:t>и как предпринимать </a:t>
            </a:r>
            <a:r>
              <a:rPr lang="ru-RU" baseline="0" dirty="0" err="1" smtClean="0"/>
              <a:t>проактивные</a:t>
            </a:r>
            <a:r>
              <a:rPr lang="ru-RU" baseline="0" dirty="0" smtClean="0"/>
              <a:t> действия до того как начались проблемы.</a:t>
            </a:r>
            <a:endParaRPr dirty="0"/>
          </a:p>
        </p:txBody>
      </p:sp>
      <p:sp>
        <p:nvSpPr>
          <p:cNvPr id="140" name="Google Shape;140;gcf2cb15fa0_2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2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325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8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7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943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15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smtClean="0"/>
              <a:t>Активно используется</a:t>
            </a:r>
            <a:r>
              <a:rPr lang="ru-RU" baseline="0" dirty="0" smtClean="0"/>
              <a:t> в </a:t>
            </a:r>
            <a:r>
              <a:rPr lang="en-US" baseline="0" dirty="0" smtClean="0"/>
              <a:t>GPCC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74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 err="1" smtClean="0"/>
              <a:t>Воу-воу</a:t>
            </a:r>
            <a:r>
              <a:rPr lang="ru-RU" dirty="0" smtClean="0"/>
              <a:t>,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крутооо</a:t>
            </a:r>
            <a:r>
              <a:rPr lang="ru-RU" baseline="0" dirty="0" smtClean="0"/>
              <a:t>!!</a:t>
            </a: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623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476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42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2cb15fa0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f2cb15fa0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Итак, начать стоит с определения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Observabiliy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Этот термин появился с внедрением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SRE 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практик,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которые активно продвигает на рынке компания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Они же дают следующее определение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Obsevability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набор средств позволяющий командам активно отлаживать свои системы.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или прямой перевод на русский – Наблюдаемость, базируется </a:t>
            </a:r>
            <a:r>
              <a:rPr lang="ru-RU" sz="1200" dirty="0" smtClean="0"/>
              <a:t>на изучении свойств и паттернов, не определенных заранее.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Организация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Native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Foundataion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своем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лэндскейпе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определяет огромное множество средств и инструментов для имплементации у себя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observability.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Здесь стоит обратить внимание, что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история не только про сбор метрик, но и про сбор, обработку, хранение логов, визуализацию метрик,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алерты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выявление аномалий и предсказание отказов.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Но прежде чем начать разговор о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observability </a:t>
            </a:r>
            <a:r>
              <a:rPr lang="ru-RU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гринплама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нужно рассказать с чем мы в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LMRU </a:t>
            </a:r>
            <a:r>
              <a:rPr lang="ru-RU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имеем дело.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f2cb15fa0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819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8909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420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633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f2cb15fa0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cf2cb15fa0_2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cf2cb15fa0_2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521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f2cb15fa0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cf2cb15fa0_2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gcf2cb15fa0_2_5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206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0218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792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283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У нас есть несколько кластеров </a:t>
            </a:r>
            <a:r>
              <a:rPr lang="ru-RU" dirty="0" err="1" smtClean="0"/>
              <a:t>гринплама</a:t>
            </a:r>
            <a:r>
              <a:rPr lang="ru-RU" dirty="0" smtClean="0"/>
              <a:t>,</a:t>
            </a:r>
            <a:r>
              <a:rPr lang="ru-RU" baseline="0" dirty="0" smtClean="0"/>
              <a:t> на данный момент их </a:t>
            </a:r>
            <a:r>
              <a:rPr lang="en-US" baseline="0" dirty="0" smtClean="0"/>
              <a:t>5 (</a:t>
            </a:r>
            <a:r>
              <a:rPr lang="ru-RU" baseline="0" dirty="0" smtClean="0"/>
              <a:t>за исключением тестовых и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</a:t>
            </a:r>
            <a:r>
              <a:rPr lang="ru-RU" baseline="0" dirty="0" smtClean="0"/>
              <a:t>инсталляций</a:t>
            </a:r>
            <a:r>
              <a:rPr lang="en-US" baseline="0" dirty="0" smtClean="0"/>
              <a:t>)</a:t>
            </a:r>
            <a:r>
              <a:rPr lang="ru-RU" baseline="0" dirty="0" smtClean="0"/>
              <a:t> – </a:t>
            </a:r>
            <a:r>
              <a:rPr lang="en-US" baseline="0" dirty="0" smtClean="0"/>
              <a:t>PROD, PREPROD, </a:t>
            </a:r>
            <a:r>
              <a:rPr lang="en-US" baseline="0" dirty="0" err="1" smtClean="0"/>
              <a:t>DisasterRecovery</a:t>
            </a:r>
            <a:r>
              <a:rPr lang="en-US" baseline="0" dirty="0" smtClean="0"/>
              <a:t>, </a:t>
            </a:r>
            <a:r>
              <a:rPr lang="ru-RU" baseline="0" dirty="0" smtClean="0"/>
              <a:t>и 2 небольших кластера для сенситивных данных в </a:t>
            </a:r>
            <a:r>
              <a:rPr lang="ru-RU" baseline="0" dirty="0" err="1" smtClean="0"/>
              <a:t>отдельнм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секьюрном</a:t>
            </a:r>
            <a:r>
              <a:rPr lang="ru-RU" baseline="0" dirty="0" smtClean="0"/>
              <a:t> контуре. Основной </a:t>
            </a:r>
            <a:r>
              <a:rPr lang="ru-RU" baseline="0" dirty="0" err="1" smtClean="0"/>
              <a:t>прод</a:t>
            </a:r>
            <a:r>
              <a:rPr lang="ru-RU" baseline="0" dirty="0" smtClean="0"/>
              <a:t> кластер содержит 24 физические машины с дисками на примерно </a:t>
            </a:r>
            <a:r>
              <a:rPr lang="en-US" baseline="0" dirty="0" smtClean="0"/>
              <a:t>~</a:t>
            </a:r>
            <a:r>
              <a:rPr lang="ru-RU" baseline="0" dirty="0" smtClean="0"/>
              <a:t>400</a:t>
            </a:r>
            <a:r>
              <a:rPr lang="en-US" baseline="0" dirty="0" smtClean="0"/>
              <a:t>TB </a:t>
            </a:r>
            <a:r>
              <a:rPr lang="ru-RU" baseline="0" dirty="0" smtClean="0"/>
              <a:t>данных, на каждой содержится по 18 сегментов и 2 отдельные машины под мастер и </a:t>
            </a:r>
            <a:r>
              <a:rPr lang="ru-RU" baseline="0" dirty="0" err="1" smtClean="0"/>
              <a:t>секондари</a:t>
            </a:r>
            <a:r>
              <a:rPr lang="ru-RU" baseline="0" dirty="0" smtClean="0"/>
              <a:t> мастер. Все эти машины распределены по 2м стойкам в ДЦ и сегменты реплицируются на </a:t>
            </a:r>
            <a:r>
              <a:rPr lang="ru-RU" baseline="0" dirty="0" err="1" smtClean="0"/>
              <a:t>ноды</a:t>
            </a:r>
            <a:r>
              <a:rPr lang="ru-RU" baseline="0" dirty="0" smtClean="0"/>
              <a:t> в соседних стойках. 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f2cb15fa0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cf2cb15fa0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gcf2cb15fa0_2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850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f2cb15fa0_2_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cf2cb15fa0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34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2cb15fa0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cf2cb15fa0_2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Есть 2 основных модели построения</a:t>
            </a:r>
            <a:r>
              <a:rPr lang="ru-RU" baseline="0" dirty="0" smtClean="0"/>
              <a:t> мониторинга – </a:t>
            </a:r>
            <a:r>
              <a:rPr lang="en-US" baseline="0" dirty="0" smtClean="0"/>
              <a:t>push </a:t>
            </a:r>
            <a:r>
              <a:rPr lang="ru-RU" baseline="0" dirty="0" smtClean="0"/>
              <a:t>и </a:t>
            </a:r>
            <a:r>
              <a:rPr lang="en-US" baseline="0" dirty="0" smtClean="0"/>
              <a:t>pull. Push-</a:t>
            </a:r>
            <a:r>
              <a:rPr lang="ru-RU" baseline="0" dirty="0" smtClean="0"/>
              <a:t>модель, классическая, когда сбором и отправкой метрик занимаются агенты, установленные на серверах. По этой модели работает </a:t>
            </a:r>
            <a:r>
              <a:rPr lang="en-US" baseline="0" dirty="0" smtClean="0"/>
              <a:t>TICK </a:t>
            </a:r>
            <a:r>
              <a:rPr lang="ru-RU" baseline="0" dirty="0" smtClean="0"/>
              <a:t>стек (</a:t>
            </a:r>
            <a:r>
              <a:rPr lang="en-US" baseline="0" dirty="0" err="1" smtClean="0"/>
              <a:t>Telegraf</a:t>
            </a:r>
            <a:r>
              <a:rPr lang="en-US" baseline="0" dirty="0" smtClean="0"/>
              <a:t>, Influx, </a:t>
            </a:r>
            <a:r>
              <a:rPr lang="en-US" baseline="0" dirty="0" err="1" smtClean="0"/>
              <a:t>Chronograf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Kapacitor</a:t>
            </a:r>
            <a:r>
              <a:rPr lang="ru-RU" baseline="0" dirty="0" smtClean="0"/>
              <a:t>)</a:t>
            </a:r>
            <a:r>
              <a:rPr lang="en-US" baseline="0" dirty="0" smtClean="0"/>
              <a:t>. </a:t>
            </a:r>
            <a:r>
              <a:rPr lang="ru-RU" baseline="0" dirty="0" smtClean="0"/>
              <a:t>Мы же используем </a:t>
            </a:r>
            <a:r>
              <a:rPr lang="en-US" baseline="0" dirty="0" smtClean="0"/>
              <a:t>pull-</a:t>
            </a:r>
            <a:r>
              <a:rPr lang="ru-RU" baseline="0" dirty="0" smtClean="0"/>
              <a:t>модель, когда метрики </a:t>
            </a:r>
            <a:r>
              <a:rPr lang="ru-RU" baseline="0" dirty="0" err="1" smtClean="0"/>
              <a:t>экспоузятся</a:t>
            </a:r>
            <a:r>
              <a:rPr lang="ru-RU" baseline="0" dirty="0" smtClean="0"/>
              <a:t> агентами на определенном порту и мастер сервер их собирает. Минусом данной модели является то, что при проблемах на сети или при большой нагрузке, если сервер не успел собрать метрики – они просто теряются. Мы используем </a:t>
            </a:r>
            <a:r>
              <a:rPr lang="ru-RU" baseline="0" dirty="0" err="1" smtClean="0"/>
              <a:t>прометей</a:t>
            </a:r>
            <a:r>
              <a:rPr lang="ru-RU" baseline="0" dirty="0" smtClean="0"/>
              <a:t> с агентами, установленными на серверах, для регистрации этих агентов и их портов используем консул, для сбора логов используем </a:t>
            </a:r>
            <a:r>
              <a:rPr lang="ru-RU" baseline="0" dirty="0" err="1" smtClean="0"/>
              <a:t>флюэнт</a:t>
            </a:r>
            <a:r>
              <a:rPr lang="ru-RU" baseline="0" dirty="0" smtClean="0"/>
              <a:t> и собираем их в эластик. </a:t>
            </a:r>
            <a:r>
              <a:rPr lang="ru-RU" baseline="0" dirty="0" err="1" smtClean="0"/>
              <a:t>Логи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смортим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кибане</a:t>
            </a:r>
            <a:r>
              <a:rPr lang="ru-RU" baseline="0" dirty="0" smtClean="0"/>
              <a:t>, графики рисуем в </a:t>
            </a:r>
            <a:r>
              <a:rPr lang="ru-RU" baseline="0" dirty="0" err="1" smtClean="0"/>
              <a:t>графане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0" name="Google Shape;360;gcf2cb15fa0_2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751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Итак, перейдем непосредственно к метрикам. Мы</a:t>
            </a:r>
            <a:r>
              <a:rPr lang="ru-RU" baseline="0" dirty="0" smtClean="0"/>
              <a:t> ставим на все сервера стандартный </a:t>
            </a:r>
            <a:r>
              <a:rPr lang="en-US" baseline="0" dirty="0" smtClean="0"/>
              <a:t>node-exporter</a:t>
            </a:r>
            <a:r>
              <a:rPr lang="ru-RU" baseline="0" dirty="0" smtClean="0"/>
              <a:t> и грузим его </a:t>
            </a:r>
            <a:r>
              <a:rPr lang="ru-RU" baseline="0" dirty="0" err="1" smtClean="0"/>
              <a:t>даш</a:t>
            </a:r>
            <a:r>
              <a:rPr lang="ru-RU" baseline="0" dirty="0" smtClean="0"/>
              <a:t> в </a:t>
            </a:r>
            <a:r>
              <a:rPr lang="ru-RU" baseline="0" dirty="0" err="1" smtClean="0"/>
              <a:t>графану</a:t>
            </a:r>
            <a:r>
              <a:rPr lang="ru-RU" baseline="0" dirty="0" smtClean="0"/>
              <a:t>. Но для </a:t>
            </a:r>
            <a:r>
              <a:rPr lang="ru-RU" baseline="0" dirty="0" err="1" smtClean="0"/>
              <a:t>гринплама</a:t>
            </a:r>
            <a:r>
              <a:rPr lang="ru-RU" baseline="0" dirty="0" smtClean="0"/>
              <a:t> мы собрали метрики по интересующим нас параметрам по всем наши серверам в единый </a:t>
            </a:r>
            <a:r>
              <a:rPr lang="ru-RU" baseline="0" dirty="0" err="1" smtClean="0"/>
              <a:t>дашборд</a:t>
            </a:r>
            <a:r>
              <a:rPr lang="ru-RU" baseline="0" dirty="0" smtClean="0"/>
              <a:t>.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 smtClean="0"/>
              <a:t>Первая метрика - </a:t>
            </a: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829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f2cb15fa0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f2cb15fa0_2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cf2cb15fa0_2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368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Layout">
  <p:cSld name="Title 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7200900" cy="5143500"/>
          </a:xfrm>
          <a:prstGeom prst="homePlate">
            <a:avLst>
              <a:gd name="adj" fmla="val 33396"/>
            </a:avLst>
          </a:prstGeom>
          <a:solidFill>
            <a:schemeClr val="accent2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5124318" cy="5143500"/>
          </a:xfrm>
          <a:prstGeom prst="homePlate">
            <a:avLst>
              <a:gd name="adj" fmla="val 33396"/>
            </a:avLst>
          </a:prstGeom>
          <a:solidFill>
            <a:schemeClr val="lt1"/>
          </a:solidFill>
          <a:ln>
            <a:noFill/>
          </a:ln>
          <a:effectLst>
            <a:outerShdw blurRad="50800" dist="254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0000" y="3982044"/>
            <a:ext cx="1298945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34341" y="1609814"/>
            <a:ext cx="4061460" cy="197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34342" y="3982044"/>
            <a:ext cx="4061460" cy="67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1 container">
  <p:cSld name="Full size 1 contain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286942" y="897732"/>
            <a:ext cx="8593931" cy="375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63" name="Google Shape;63;p16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64" name="Google Shape;64;p16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2">
  <p:cSld name="Structure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60600" y="960120"/>
            <a:ext cx="4144050" cy="4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606613" y="960120"/>
            <a:ext cx="4211325" cy="37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89" name="Google Shape;89;p20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90" name="Google Shape;90;p20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-1" y="2752988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 1">
  <p:cSld name="Structure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42900" y="960120"/>
            <a:ext cx="84575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 1">
  <p:cSld name="Interruption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119" name="Google Shape;119;p25"/>
          <p:cNvGrpSpPr/>
          <p:nvPr/>
        </p:nvGrpSpPr>
        <p:grpSpPr>
          <a:xfrm>
            <a:off x="0" y="790464"/>
            <a:ext cx="6401285" cy="4350362"/>
            <a:chOff x="2703" y="255"/>
            <a:chExt cx="4901" cy="3331"/>
          </a:xfrm>
        </p:grpSpPr>
        <p:sp>
          <p:nvSpPr>
            <p:cNvPr id="120" name="Google Shape;120;p25"/>
            <p:cNvSpPr/>
            <p:nvPr/>
          </p:nvSpPr>
          <p:spPr>
            <a:xfrm>
              <a:off x="4271" y="258"/>
              <a:ext cx="3333" cy="3328"/>
            </a:xfrm>
            <a:custGeom>
              <a:avLst/>
              <a:gdLst/>
              <a:ahLst/>
              <a:cxnLst/>
              <a:rect l="l" t="t" r="r" b="b"/>
              <a:pathLst>
                <a:path w="3333" h="3938" extrusionOk="0">
                  <a:moveTo>
                    <a:pt x="3315" y="3081"/>
                  </a:moveTo>
                  <a:lnTo>
                    <a:pt x="514" y="3938"/>
                  </a:lnTo>
                  <a:lnTo>
                    <a:pt x="547" y="3938"/>
                  </a:lnTo>
                  <a:lnTo>
                    <a:pt x="3326" y="3088"/>
                  </a:lnTo>
                  <a:lnTo>
                    <a:pt x="3333" y="308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3315" y="30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2703" y="258"/>
              <a:ext cx="747" cy="2683"/>
            </a:xfrm>
            <a:custGeom>
              <a:avLst/>
              <a:gdLst/>
              <a:ahLst/>
              <a:cxnLst/>
              <a:rect l="l" t="t" r="r" b="b"/>
              <a:pathLst>
                <a:path w="747" h="3292" extrusionOk="0">
                  <a:moveTo>
                    <a:pt x="738" y="0"/>
                  </a:moveTo>
                  <a:lnTo>
                    <a:pt x="0" y="3249"/>
                  </a:lnTo>
                  <a:lnTo>
                    <a:pt x="0" y="3292"/>
                  </a:lnTo>
                  <a:lnTo>
                    <a:pt x="747" y="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2703" y="255"/>
              <a:ext cx="4845" cy="3328"/>
            </a:xfrm>
            <a:custGeom>
              <a:avLst/>
              <a:gdLst/>
              <a:ahLst/>
              <a:cxnLst/>
              <a:rect l="l" t="t" r="r" b="b"/>
              <a:pathLst>
                <a:path w="4845" h="3938" extrusionOk="0">
                  <a:moveTo>
                    <a:pt x="0" y="3296"/>
                  </a:moveTo>
                  <a:lnTo>
                    <a:pt x="0" y="3938"/>
                  </a:lnTo>
                  <a:lnTo>
                    <a:pt x="1810" y="3938"/>
                  </a:lnTo>
                  <a:lnTo>
                    <a:pt x="4845" y="2672"/>
                  </a:lnTo>
                  <a:lnTo>
                    <a:pt x="1334" y="0"/>
                  </a:lnTo>
                  <a:lnTo>
                    <a:pt x="414" y="0"/>
                  </a:lnTo>
                  <a:lnTo>
                    <a:pt x="0" y="3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463200" y="3077100"/>
            <a:ext cx="511200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 Light"/>
              <a:buNone/>
              <a:defRPr sz="27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ruption">
  <p:cSld name="Interru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 rot="-811814">
            <a:off x="-442353" y="2341419"/>
            <a:ext cx="10028705" cy="1146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-52424" y="2788861"/>
            <a:ext cx="9144000" cy="3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Light"/>
              <a:buNone/>
              <a:defRPr sz="2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395130" y="42407"/>
            <a:ext cx="8007168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9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82" name="Google Shape;82;p19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83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9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0" y="0"/>
            <a:ext cx="9144000" cy="27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0" y="250306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395130" y="42407"/>
            <a:ext cx="7873635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800" b="0" i="0" u="none" strike="noStrike" cap="none" dirty="0" err="1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Greenplum</a:t>
            </a:r>
            <a:r>
              <a:rPr lang="en-US" sz="800" b="0" i="0" u="none" strike="noStrike" cap="none" baseline="0" dirty="0" smtClean="0">
                <a:solidFill>
                  <a:srgbClr val="CAE2B0"/>
                </a:solidFill>
                <a:latin typeface="Roboto Light"/>
                <a:ea typeface="Roboto Light"/>
                <a:cs typeface="Roboto Light"/>
                <a:sym typeface="Roboto Light"/>
              </a:rPr>
              <a:t> observability</a:t>
            </a:r>
            <a:endParaRPr sz="800" b="0" i="0" u="none" strike="noStrike" cap="none" dirty="0">
              <a:solidFill>
                <a:srgbClr val="CAE2B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7" name="Google Shape;107;p23"/>
          <p:cNvGrpSpPr/>
          <p:nvPr/>
        </p:nvGrpSpPr>
        <p:grpSpPr>
          <a:xfrm>
            <a:off x="8268765" y="135065"/>
            <a:ext cx="811388" cy="471524"/>
            <a:chOff x="7366001" y="3261359"/>
            <a:chExt cx="2664000" cy="1548138"/>
          </a:xfrm>
        </p:grpSpPr>
        <p:sp>
          <p:nvSpPr>
            <p:cNvPr id="108" name="Google Shape;108;p23"/>
            <p:cNvSpPr/>
            <p:nvPr/>
          </p:nvSpPr>
          <p:spPr>
            <a:xfrm>
              <a:off x="7366001" y="3261359"/>
              <a:ext cx="2664000" cy="14400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34786" y="3374066"/>
              <a:ext cx="1726430" cy="14354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23"/>
          <p:cNvSpPr/>
          <p:nvPr/>
        </p:nvSpPr>
        <p:spPr>
          <a:xfrm>
            <a:off x="8431324" y="4553830"/>
            <a:ext cx="486000" cy="48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2823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>
            <a:spLocks noGrp="1"/>
          </p:cNvSpPr>
          <p:nvPr>
            <p:ph type="sldNum" idx="12"/>
          </p:nvPr>
        </p:nvSpPr>
        <p:spPr>
          <a:xfrm>
            <a:off x="8402298" y="4659868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gstats.dev/?version=9.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ee/sql_export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prometheus-community/postgres_expor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queries.y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alerts.y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batoff/process-expor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rafana.com/grafana/dashboards/249" TargetMode="External"/><Relationship Id="rId4" Type="http://schemas.openxmlformats.org/officeDocument/2006/relationships/hyperlink" Target="https://github.com/diarworld/greenplum-exporter-queries/blob/main/process-exporter.y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acbre/sql-metadat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blackbox_exporte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edon/prometheus-es-export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landscape.cncf.io/" TargetMode="Externa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gp-bashism.s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voyproxy.io/docs/envoy/latest/configuration/listeners/network_filters/postgres_proxy_filter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Dmitry.Ibragimov@leroymerlin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etheus/node_export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rafana.com/grafana/dashboards/186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rworld/greenplum-exporter-queries/blob/main/base-alerts.y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299870" y="2250806"/>
            <a:ext cx="4610458" cy="62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dirty="0" err="1" smtClean="0"/>
              <a:t>Greenplum</a:t>
            </a:r>
            <a:r>
              <a:rPr lang="en-US" sz="3200" dirty="0" smtClean="0"/>
              <a:t> </a:t>
            </a:r>
            <a:r>
              <a:rPr lang="en-US" sz="3200" dirty="0" err="1" smtClean="0"/>
              <a:t>observabitily</a:t>
            </a:r>
            <a:endParaRPr sz="32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299870" y="4405625"/>
            <a:ext cx="4061460" cy="558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sz="1100" dirty="0" smtClean="0">
                <a:latin typeface="Roboto"/>
                <a:ea typeface="Roboto"/>
                <a:cs typeface="Roboto"/>
                <a:sym typeface="Roboto"/>
              </a:rPr>
              <a:t>Дмитрий </a:t>
            </a: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Ибрагимов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/>
              <a:t>Data Platform Site Reliability Engineer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000" dirty="0">
                <a:latin typeface="Roboto"/>
                <a:ea typeface="Roboto"/>
                <a:cs typeface="Roboto"/>
                <a:sym typeface="Roboto"/>
              </a:rPr>
              <a:t>2021</a:t>
            </a:r>
            <a:endParaRPr dirty="0"/>
          </a:p>
        </p:txBody>
      </p:sp>
      <p:sp>
        <p:nvSpPr>
          <p:cNvPr id="136" name="Google Shape;136;p27"/>
          <p:cNvSpPr/>
          <p:nvPr/>
        </p:nvSpPr>
        <p:spPr>
          <a:xfrm>
            <a:off x="299870" y="2878829"/>
            <a:ext cx="3519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70000"/>
              </a:lnSpc>
            </a:pP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Как всесторонне контролировать работу GP без использования </a:t>
            </a:r>
            <a:r>
              <a:rPr lang="ru-RU" sz="1100" dirty="0" err="1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проприетарных</a:t>
            </a:r>
            <a:r>
              <a:rPr lang="ru-RU" sz="11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</a:rPr>
              <a:t> инструментов</a:t>
            </a:r>
            <a:endParaRPr sz="1100" b="0" i="0" u="none" strike="noStrike" cap="none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10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099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9" y="1309761"/>
            <a:ext cx="86059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Read/write:</a:t>
            </a:r>
            <a:endParaRPr lang="en-US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(sum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node_disk_read_bytes_total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[1m])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(sum by (instance) 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node_disk_written_bytes_total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} 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1m]) [$period:1m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% Free space: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100 - ((sum(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node_filesystem_avail_bytes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 * 100) / 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node_filesystem_size_bytes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{cluster=~"$cluster", instance =~".*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mountpoint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=~"/data[0-9]+",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fstype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!="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rootfs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"}))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3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11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557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 space alerts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7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использованного места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data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разделах. При 10% есть риск остановки кластера, из-за генерации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12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478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(irate(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node_disk_io_time_seconds_total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{instance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sdw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.*",job="consul", device=~"$device"} [1m]) [$period:1m]))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009865"/>
            <a:ext cx="8551244" cy="21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13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218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521209"/>
            <a:ext cx="8638401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нужно при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&gt;90% IO usage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 Также можно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алертить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при расхождении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usage &gt;10%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между сегмент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нодами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аналогии с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14</a:t>
            </a:fld>
            <a:endParaRPr sz="1100"/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34830" y="1022073"/>
            <a:ext cx="6402670" cy="324681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34830" y="426888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u="sng" dirty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https://pgstats.dev</a:t>
            </a:r>
            <a:r>
              <a:rPr lang="ru-RU" sz="2000" u="sng" dirty="0" smtClean="0">
                <a:solidFill>
                  <a:srgbClr val="0563C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endParaRPr lang="ru-RU" sz="20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15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186485"/>
            <a:ext cx="8513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сбора внутренних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используем: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ru-RU" sz="2000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ru-RU" sz="2000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github.com/free/sql_exporter</a:t>
            </a:r>
            <a:endParaRPr lang="ru-RU" sz="2000" dirty="0" smtClean="0">
              <a:latin typeface="Consolas" panose="020B0609020204030204" pitchFamily="49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2000" dirty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2000" dirty="0" smtClean="0"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github.com/prometheus-community/postgres_exporter</a:t>
            </a:r>
            <a:endParaRPr lang="ru-RU" sz="2000" dirty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16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00405" y="1184539"/>
            <a:ext cx="4003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gp_resgroup_config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gp_queries_history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&lt;-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gp_workfile_per_user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gp_superuser_connections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gp_wait_ses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gp_checkpoint_count</a:t>
            </a:r>
            <a:endParaRPr lang="ru-RU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gp_total_table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gp_total_schema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gp_bloat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gp_stats_missing</a:t>
            </a:r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938318"/>
            <a:ext cx="35841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мастера: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gp_uptime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gp_connection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gp_total_segments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gp_total_primaries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gp_mirror_as_primaries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gp_segment_up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gp_max_tx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gp_locks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gp_spill_file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gp_resgroup_status_per_host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4071533"/>
            <a:ext cx="8107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ru-RU" dirty="0" smtClean="0">
                <a:latin typeface="Consolas" panose="020B0609020204030204" pitchFamily="49" charset="0"/>
                <a:hlinkClick r:id="rId3"/>
              </a:rPr>
              <a:t>github.com/diarworld/greenplum-exporter-queries/blob/main/queries.yml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25955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4" y="1133732"/>
            <a:ext cx="6701553" cy="170562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95206" y="2859464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increase(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gp_resgroup_status_num_executed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="$cluster"}[1m:1m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03" y="3147131"/>
            <a:ext cx="6701553" cy="166026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57952" y="4807397"/>
            <a:ext cx="5891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gp_resgroup_status_num_queueing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{cluster="$cluster"}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69550" y="836197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01233" y="3335506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sort(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 as {{username}}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gp_connection_sum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{cluster="$cluster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"})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 Total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gp_max_connections_limit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 as Limit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0" y="1175197"/>
            <a:ext cx="8537634" cy="21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19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6" y="892152"/>
            <a:ext cx="2932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Графики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gpperfmon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only!)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206" y="3347795"/>
            <a:ext cx="8605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sum(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gp_queries_history_rows_out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{cluster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="$cluster"}) by (username)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6" y="1228201"/>
            <a:ext cx="8272455" cy="20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</a:t>
            </a:fld>
            <a:endParaRPr sz="1100"/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GP-inside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1147656"/>
            <a:ext cx="64162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Упавшие сегменты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Очереди в ресурсных группах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Падение числа успешных запросов до нуля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Большое число коннектов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Спиллы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workfiles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(если не ограничены)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Лаг репликации сегментов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3394425"/>
            <a:ext cx="7956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hlinkClick r:id="rId3"/>
              </a:rPr>
              <a:t>https://</a:t>
            </a:r>
            <a:r>
              <a:rPr lang="en-US" dirty="0" smtClean="0">
                <a:latin typeface="Consolas" panose="020B0609020204030204" pitchFamily="49" charset="0"/>
                <a:hlinkClick r:id="rId3"/>
              </a:rPr>
              <a:t>github.com/diarworld/greenplum-exporter-queries/blob/main/alerts.yml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21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41012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Используем: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github.com/ncabatoff/process-exporter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Конфиг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экспортера: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github.com/diarworld/greenplum-exporter-queries/blob/main/process-exporter.yml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https://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5"/>
              </a:rPr>
              <a:t>grafana.com/grafana/dashboards/249</a:t>
            </a:r>
            <a:endParaRPr lang="ru-RU" sz="20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22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830597"/>
            <a:ext cx="79309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1199929"/>
            <a:ext cx="8036100" cy="360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23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 % использования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разрезе пользователей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1 -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avg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(irate(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node_cpu_seconds_total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{mode='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idle',cluster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="$cluster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5m]))) * (sum by (username)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label_replace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!~"WAL.*"}[5m]), "username", "$1",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groupname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", "(.*):.*")) / sum(rate(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namedprocess_namegroup_cpu_seconds_total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{cluster="$cluster"}[5m])))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05" y="2369480"/>
            <a:ext cx="8523370" cy="213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24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позволяет запросам использовать ресурсы из соседних ресурсных групп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endParaRPr lang="en-US" sz="2000" i="1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 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resource group may utilize more CPU than its CPU_RATE_LIMIT when other resource groups are idle. In this situation, </a:t>
            </a:r>
            <a:r>
              <a:rPr lang="en-US" sz="2000" i="1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Greenplum</a:t>
            </a:r>
            <a:r>
              <a:rPr lang="en-US" sz="20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Database allocates the CPU resource of an idle resource group to a busier one. This resource group feature is called CPU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burst.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-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GPDB Docs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2000" i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 6.16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появился параметр </a:t>
            </a:r>
            <a:r>
              <a:rPr lang="en-US" sz="2000" i="1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gp_resource_group_cpu_ceiling_enforcement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который можно выставить в </a:t>
            </a:r>
            <a:r>
              <a:rPr lang="en-US" sz="2000" i="1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true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ru-RU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чтобы отключить </a:t>
            </a:r>
            <a:r>
              <a:rPr lang="en-US" sz="2000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burst. </a:t>
            </a:r>
          </a:p>
        </p:txBody>
      </p:sp>
    </p:spTree>
    <p:extLst>
      <p:ext uri="{BB962C8B-B14F-4D97-AF65-F5344CB8AC3E}">
        <p14:creationId xmlns:p14="http://schemas.microsoft.com/office/powerpoint/2010/main" val="1628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Метрики </a:t>
            </a:r>
            <a:r>
              <a:rPr lang="en-US" sz="2400" dirty="0" smtClean="0"/>
              <a:t>Process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25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Алерты</a:t>
            </a: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90" y="1286464"/>
            <a:ext cx="5288305" cy="35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26</a:t>
            </a:fld>
            <a:endParaRPr sz="1100"/>
          </a:p>
        </p:txBody>
      </p:sp>
      <p:sp>
        <p:nvSpPr>
          <p:cNvPr id="7" name="Прямоугольник 6"/>
          <p:cNvSpPr/>
          <p:nvPr/>
        </p:nvSpPr>
        <p:spPr>
          <a:xfrm>
            <a:off x="471405" y="892152"/>
            <a:ext cx="8523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Необходимо иметь представление о популярности объектов – частоте запросов, числе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JOIN’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средней длительности запросов.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15" y="1755233"/>
            <a:ext cx="6168749" cy="332787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71405" y="1384400"/>
            <a:ext cx="43460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onsolas" panose="020B0609020204030204" pitchFamily="49" charset="0"/>
                <a:hlinkClick r:id="rId4"/>
              </a:rPr>
              <a:t>https://</a:t>
            </a:r>
            <a:r>
              <a:rPr lang="ru-RU" sz="1600" dirty="0" smtClean="0">
                <a:latin typeface="Consolas" panose="020B0609020204030204" pitchFamily="49" charset="0"/>
                <a:hlinkClick r:id="rId4"/>
              </a:rPr>
              <a:t>github.com/macbre/sql-metadata</a:t>
            </a:r>
            <a:endParaRPr lang="ru-RU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err="1" smtClean="0"/>
              <a:t>Парсинг</a:t>
            </a:r>
            <a:r>
              <a:rPr lang="ru-RU" sz="2400" dirty="0" smtClean="0"/>
              <a:t> </a:t>
            </a:r>
            <a:r>
              <a:rPr lang="en-US" sz="2400" dirty="0" err="1" smtClean="0"/>
              <a:t>gpperfmon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27</a:t>
            </a:fld>
            <a:endParaRPr sz="110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2" y="841473"/>
            <a:ext cx="8332369" cy="167899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3" y="2520467"/>
            <a:ext cx="8332368" cy="20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Blackbox</a:t>
            </a:r>
            <a:r>
              <a:rPr lang="en-US" sz="2400" dirty="0" smtClean="0"/>
              <a:t>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28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600517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ru-RU" sz="20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github.com/prometheus/blackbox_exporter</a:t>
            </a:r>
            <a:endParaRPr lang="en-US" sz="20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 недоступности: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SSH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SQL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PXF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портов</a:t>
            </a:r>
            <a:endParaRPr lang="ru-RU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3349384"/>
            <a:ext cx="3122743" cy="15879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53" y="2819104"/>
            <a:ext cx="2878139" cy="13711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123" y="2145457"/>
            <a:ext cx="2749316" cy="140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err="1" smtClean="0"/>
              <a:t>Elasticsearch</a:t>
            </a:r>
            <a:r>
              <a:rPr lang="ru-RU" sz="2400" dirty="0" smtClean="0"/>
              <a:t> </a:t>
            </a:r>
            <a:r>
              <a:rPr lang="en-US" sz="2400" dirty="0" smtClean="0"/>
              <a:t>query exporter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29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560762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github.com/braedon/prometheus-es-exporter</a:t>
            </a:r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8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Мониторим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алертим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по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PANIC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логах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Резко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возросшему числу 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FATAL/ERROR </a:t>
            </a:r>
            <a:r>
              <a:rPr lang="ru-RU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логах</a:t>
            </a:r>
            <a:endParaRPr lang="ru-RU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6" y="2383890"/>
            <a:ext cx="6942453" cy="256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7849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Observability: Definition</a:t>
            </a:r>
            <a:endParaRPr sz="2400" dirty="0"/>
          </a:p>
        </p:txBody>
      </p:sp>
      <p:sp>
        <p:nvSpPr>
          <p:cNvPr id="150" name="Google Shape;150;p29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</a:t>
            </a:fld>
            <a:endParaRPr sz="1100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43738"/>
              </p:ext>
            </p:extLst>
          </p:nvPr>
        </p:nvGraphicFramePr>
        <p:xfrm>
          <a:off x="395206" y="1403797"/>
          <a:ext cx="3315443" cy="3613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4" imgW="17307720" imgH="18844200" progId="">
                  <p:embed/>
                </p:oleObj>
              </mc:Choice>
              <mc:Fallback>
                <p:oleObj r:id="rId4" imgW="17307720" imgH="1884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206" y="1403797"/>
                        <a:ext cx="3315443" cy="3613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95206" y="820168"/>
            <a:ext cx="8551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«</a:t>
            </a:r>
            <a:r>
              <a:rPr lang="en-US" b="1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Observability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is tooling or a technical solution that allows teams to actively debug their system. Observability is based on exploring properties and patterns not defined in advance</a:t>
            </a:r>
            <a:r>
              <a:rPr lang="en-US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  <a:r>
              <a:rPr lang="ru-RU" i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» </a:t>
            </a:r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Google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10649" y="3010369"/>
            <a:ext cx="453521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CNCF Landscape – observability tools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6"/>
              </a:rPr>
              <a:t>landscape.cncf.io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Bash-</a:t>
            </a:r>
            <a:r>
              <a:rPr lang="ru-RU" sz="2400" dirty="0" err="1" smtClean="0"/>
              <a:t>изм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30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1025273"/>
            <a:ext cx="84566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Отстреливаем запросы через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pg_terminate_backend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Запросы, которые бегут (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active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 на кластере дольше 1 часа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Дублированные запросы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dle 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in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transaction &gt; 10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минут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Idle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коннекты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&gt;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2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часов</a:t>
            </a: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github.com/diarworld/greenplum-exporter-queries/blob/main/gp-bashism.sh</a:t>
            </a:r>
            <a:endParaRPr lang="en-US" sz="16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31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2826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Создаем </a:t>
            </a:r>
            <a:r>
              <a:rPr lang="en-US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SLA/SLI/SLO </a:t>
            </a:r>
            <a:r>
              <a:rPr lang="ru-RU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endParaRPr lang="ru-RU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8861"/>
              </p:ext>
            </p:extLst>
          </p:nvPr>
        </p:nvGraphicFramePr>
        <p:xfrm>
          <a:off x="615949" y="1282699"/>
          <a:ext cx="7980125" cy="315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4" imgW="47415600" imgH="18755280" progId="">
                  <p:embed/>
                </p:oleObj>
              </mc:Choice>
              <mc:Fallback>
                <p:oleObj r:id="rId4" imgW="47415600" imgH="187552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5949" y="1282699"/>
                        <a:ext cx="7980125" cy="3158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30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32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6344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Считаем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SLI: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минут, когда за минуту в кластере не пробежало ни одного запроса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кроме </a:t>
            </a:r>
            <a:r>
              <a:rPr lang="en-US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admin_group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(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sum(increase(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gp_resgroup_status_num_executed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{cluster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greenplum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_$cluster",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rsgname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!="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admin_group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"}[1m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]))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on() vector(0)) &lt;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OR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vector(1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</a:rPr>
              <a:t>)</a:t>
            </a:r>
          </a:p>
          <a:p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Error budget: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SLA 99.5% </a:t>
            </a:r>
            <a:r>
              <a: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 Monthly 3h 39m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8s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=&gt;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Если мы за месяц исчерпали наш бюджет ошибок – обслуживания и обновления переносим на следующий. Если не исчерпали, проводим доп. обслуживание.</a:t>
            </a:r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43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 dirty="0" smtClean="0"/>
              <a:t>SLA/SLI/SLO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33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Какие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SLO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можно придумать 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GP: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подключения к базе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5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Среднее время ожидания начала выполнения запроса в ресурсной группе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секунды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сбора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GP-inside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 (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scrape duration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&lt;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10 секунд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Время работы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пайплайнов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(расчета витрин,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ODS/DDS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слоев) колеблется в пределах 2-5%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Количество таблиц без статистики растет не более 100 в день (</a:t>
            </a:r>
            <a:r>
              <a:rPr lang="en-US" sz="16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gp_toolkit.gp_stats_missing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Генерация </a:t>
            </a:r>
            <a:r>
              <a:rPr lang="ru-RU" sz="16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спиллов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происходит не более чем для 0.5% запросов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Для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&gt;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80% популярных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/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тяжелых запросов созданы витрины и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DDS</a:t>
            </a:r>
            <a:endParaRPr lang="ru-RU" sz="16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Средний размер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output’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AD-HOC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запроса 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&lt; 10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.000 </a:t>
            </a: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строк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 многое другое</a:t>
            </a:r>
          </a:p>
        </p:txBody>
      </p:sp>
    </p:spTree>
    <p:extLst>
      <p:ext uri="{BB962C8B-B14F-4D97-AF65-F5344CB8AC3E}">
        <p14:creationId xmlns:p14="http://schemas.microsoft.com/office/powerpoint/2010/main" val="18331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Планы на будущее</a:t>
            </a:r>
            <a:endParaRPr sz="2400"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34</a:t>
            </a:fld>
            <a:endParaRPr sz="1100"/>
          </a:p>
        </p:txBody>
      </p:sp>
      <p:sp>
        <p:nvSpPr>
          <p:cNvPr id="3" name="Прямоугольник 2"/>
          <p:cNvSpPr/>
          <p:nvPr/>
        </p:nvSpPr>
        <p:spPr>
          <a:xfrm>
            <a:off x="395206" y="906562"/>
            <a:ext cx="85836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Что еще можно посмотреть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ru-RU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auto_explain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модуль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+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сбор и </a:t>
            </a:r>
            <a:r>
              <a:rPr lang="ru-RU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парсинг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результатов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Метрики </a:t>
            </a:r>
            <a:r>
              <a:rPr lang="en-US" sz="20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pgbouncer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(show pools/stats)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Envoy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прокси для 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postgres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2000" u="sng" dirty="0">
                <a:latin typeface="Roboto" panose="020B0604020202020204" charset="0"/>
                <a:ea typeface="Roboto" panose="020B0604020202020204" charset="0"/>
                <a:hlinkClick r:id="rId3"/>
              </a:rPr>
              <a:t>https://</a:t>
            </a:r>
            <a:r>
              <a:rPr lang="en-US" sz="2000" u="sng" dirty="0" smtClean="0">
                <a:latin typeface="Roboto" panose="020B0604020202020204" charset="0"/>
                <a:ea typeface="Roboto" panose="020B0604020202020204" charset="0"/>
                <a:hlinkClick r:id="rId3"/>
              </a:rPr>
              <a:t>www.envoyproxy.io/docs/envoy/latest/configuration/listeners/network_filters/postgres_proxy_filter.html</a:t>
            </a:r>
            <a:endParaRPr lang="ru-RU" sz="2000" u="sng" dirty="0" smtClean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Анализ метрик с сегментов (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pg_statio_user_tables</a:t>
            </a:r>
            <a:r>
              <a: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pg_stat_user_tables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en-US" sz="2000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eq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scans</a:t>
            </a:r>
            <a:r>
              <a:rPr lang="ru-RU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и </a:t>
            </a: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heap blocks read</a:t>
            </a:r>
            <a:endParaRPr lang="ru-RU" sz="2000" u="sng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35</a:t>
            </a:fld>
            <a:endParaRPr sz="1100"/>
          </a:p>
        </p:txBody>
      </p:sp>
      <p:sp>
        <p:nvSpPr>
          <p:cNvPr id="619" name="Google Shape;619;p67"/>
          <p:cNvSpPr txBox="1">
            <a:spLocks noGrp="1"/>
          </p:cNvSpPr>
          <p:nvPr>
            <p:ph type="title"/>
          </p:nvPr>
        </p:nvSpPr>
        <p:spPr>
          <a:xfrm>
            <a:off x="463199" y="3077100"/>
            <a:ext cx="4932450" cy="58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ru" sz="3600" b="1" dirty="0">
                <a:latin typeface="Roboto"/>
                <a:ea typeface="Roboto"/>
                <a:cs typeface="Roboto"/>
                <a:sym typeface="Roboto"/>
              </a:rPr>
              <a:t>Подводим итоги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36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написали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37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данных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38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хорошо настроенных инструментов мониторинга можно:</a:t>
            </a:r>
          </a:p>
          <a:p>
            <a:pPr>
              <a:buClr>
                <a:schemeClr val="tx1"/>
              </a:buClr>
            </a:pPr>
            <a:endParaRPr lang="ru-RU" sz="24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Быстро находить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кривые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запросы и юзеров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которые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их написали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перекосы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раскладке данных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Находить наиболее популярные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данные и 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строить по ним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витрины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9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39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инструмент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геймификации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(медальки, </a:t>
            </a:r>
            <a:r>
              <a:rPr lang="en-US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gold status,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etc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28" y="1737559"/>
            <a:ext cx="3087429" cy="30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</a:t>
            </a:fld>
            <a:endParaRPr sz="11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64" y="1116521"/>
            <a:ext cx="5795590" cy="3650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700" dirty="0" err="1" smtClean="0"/>
              <a:t>Инсайты</a:t>
            </a:r>
            <a:r>
              <a:rPr lang="en-US" sz="2700" dirty="0" smtClean="0"/>
              <a:t> </a:t>
            </a:r>
            <a:r>
              <a:rPr lang="ru-RU" sz="2700" dirty="0" smtClean="0"/>
              <a:t>и выводы</a:t>
            </a:r>
            <a:endParaRPr sz="2700" dirty="0"/>
          </a:p>
        </p:txBody>
      </p:sp>
      <p:sp>
        <p:nvSpPr>
          <p:cNvPr id="626" name="Google Shape;626;p68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40</a:t>
            </a:fld>
            <a:endParaRPr sz="1100"/>
          </a:p>
        </p:txBody>
      </p:sp>
      <p:sp>
        <p:nvSpPr>
          <p:cNvPr id="5" name="Прямоугольник 4"/>
          <p:cNvSpPr/>
          <p:nvPr/>
        </p:nvSpPr>
        <p:spPr>
          <a:xfrm>
            <a:off x="395206" y="906562"/>
            <a:ext cx="8583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Создать свой аналог </a:t>
            </a:r>
            <a:r>
              <a:rPr lang="en-US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BigQuery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– </a:t>
            </a:r>
            <a:r>
              <a:rPr lang="ru-RU" sz="24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расчитывать</a:t>
            </a:r>
            <a:r>
              <a:rPr lang="ru-RU" sz="24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стоимость запросов на основе сгенерированной нагрузки на класте</a:t>
            </a:r>
            <a:r>
              <a:rPr lang="ru-RU" sz="2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р</a:t>
            </a:r>
            <a:endParaRPr lang="ru-RU" sz="2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" y="2623025"/>
            <a:ext cx="5057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2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Light"/>
              <a:buNone/>
            </a:pPr>
            <a:r>
              <a:rPr lang="ru" sz="1100" dirty="0"/>
              <a:t>Спасибо за внимание!</a:t>
            </a:r>
            <a:endParaRPr sz="1100" dirty="0"/>
          </a:p>
        </p:txBody>
      </p:sp>
      <p:sp>
        <p:nvSpPr>
          <p:cNvPr id="657" name="Google Shape;657;p72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100"/>
              <a:t>41</a:t>
            </a:fld>
            <a:endParaRPr sz="1100"/>
          </a:p>
        </p:txBody>
      </p:sp>
      <p:pic>
        <p:nvPicPr>
          <p:cNvPr id="658" name="Google Shape;658;p72" descr="A person wearing a suit and ti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06" y="1141811"/>
            <a:ext cx="1601626" cy="17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2"/>
          <p:cNvSpPr txBox="1">
            <a:spLocks noGrp="1"/>
          </p:cNvSpPr>
          <p:nvPr>
            <p:ph type="body" idx="1"/>
          </p:nvPr>
        </p:nvSpPr>
        <p:spPr>
          <a:xfrm>
            <a:off x="395206" y="2877604"/>
            <a:ext cx="2187974" cy="82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100" dirty="0">
                <a:latin typeface="Roboto"/>
                <a:ea typeface="Roboto"/>
                <a:cs typeface="Roboto"/>
                <a:sym typeface="Roboto"/>
              </a:rPr>
              <a:t>Дмитрий Ибрагимов</a:t>
            </a:r>
            <a:endParaRPr sz="1100" dirty="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Data Platform Site Reliability Engineer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Dmitry.Ibragimov@leroymerlin.ru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ru" sz="900" dirty="0">
                <a:latin typeface="Roboto"/>
                <a:ea typeface="Roboto"/>
                <a:cs typeface="Roboto"/>
                <a:sym typeface="Roboto"/>
              </a:rPr>
              <a:t>Github/telegram: @diarworld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3377928" y="897625"/>
            <a:ext cx="3610500" cy="3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3E5B1D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WE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 b="1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TRUST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/>
              <a:t>Архитектура</a:t>
            </a:r>
            <a:endParaRPr sz="240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5</a:t>
            </a:fld>
            <a:endParaRPr sz="11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6" y="1048548"/>
            <a:ext cx="8402400" cy="33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" sz="2400" dirty="0" smtClean="0"/>
              <a:t>Архитектура мониторинга</a:t>
            </a:r>
            <a:endParaRPr sz="2400"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6</a:t>
            </a:fld>
            <a:endParaRPr sz="11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75" y="989900"/>
            <a:ext cx="6320336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7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85170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Собираем 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с помощью стандартного </a:t>
            </a:r>
            <a:r>
              <a:rPr lang="en-US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node-exporter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github.com/prometheus/node_exporter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В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графане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дашборд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Node Exporter Full</a:t>
            </a: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  <a:endParaRPr lang="en-US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https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://</a:t>
            </a:r>
            <a:r>
              <a:rPr lang="en-US" sz="1800" dirty="0" smtClean="0">
                <a:solidFill>
                  <a:schemeClr val="tx1"/>
                </a:solidFill>
                <a:latin typeface="Consolas" panose="020B0609020204030204" pitchFamily="49" charset="0"/>
                <a:ea typeface="Roboto" panose="020B0604020202020204" charset="0"/>
                <a:hlinkClick r:id="rId4"/>
              </a:rPr>
              <a:t>grafana.com/grafana/dashboards/1860</a:t>
            </a:r>
            <a:endParaRPr lang="en-US" sz="1800" dirty="0" smtClean="0">
              <a:solidFill>
                <a:schemeClr val="tx1"/>
              </a:solidFill>
              <a:latin typeface="Consolas" panose="020B0609020204030204" pitchFamily="49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По интересующим нас метрикам нужно собрать свой </a:t>
            </a:r>
            <a:r>
              <a:rPr lang="ru-RU" sz="1800" b="1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агрегированный </a:t>
            </a:r>
            <a:r>
              <a:rPr lang="ru-RU" sz="1800" b="1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дашбор</a:t>
            </a:r>
            <a:r>
              <a:rPr lang="ru-RU" sz="1800" dirty="0" err="1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д</a:t>
            </a: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>
              <a:buClr>
                <a:schemeClr val="tx1"/>
              </a:buClr>
            </a:pPr>
            <a:endParaRPr lang="ru-RU" sz="1800" dirty="0" smtClean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Disks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Memory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IO (read/write</a:t>
            </a:r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)</a:t>
            </a:r>
            <a:endParaRPr lang="en-US" sz="1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8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968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498" y="1309761"/>
            <a:ext cx="86059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sort_desc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(1 -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avg_over_time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) 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irate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node_cpu_seconds_total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instance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=~"p-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dtpl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-[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sm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dw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.*",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mode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="</a:t>
            </a:r>
            <a:r>
              <a:rPr lang="ru-RU" dirty="0" err="1">
                <a:solidFill>
                  <a:schemeClr val="tx1"/>
                </a:solidFill>
                <a:latin typeface="Consolas" panose="020B0609020204030204" pitchFamily="49" charset="0"/>
              </a:rPr>
              <a:t>idle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"}[1m]))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$period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</a:rPr>
              <a:t>:1m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</a:rPr>
              <a:t>])))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6" y="2136809"/>
            <a:ext cx="7863270" cy="27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395206" y="302559"/>
            <a:ext cx="84228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sz="2400" dirty="0" smtClean="0"/>
              <a:t>Базовые метрики</a:t>
            </a:r>
            <a:endParaRPr sz="2400" dirty="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402400" y="4660200"/>
            <a:ext cx="54405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 sz="1100"/>
              <a:t>9</a:t>
            </a:fld>
            <a:endParaRPr sz="1100"/>
          </a:p>
        </p:txBody>
      </p:sp>
      <p:sp>
        <p:nvSpPr>
          <p:cNvPr id="2" name="Прямоугольник 1"/>
          <p:cNvSpPr/>
          <p:nvPr/>
        </p:nvSpPr>
        <p:spPr>
          <a:xfrm>
            <a:off x="395206" y="940429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Alerts</a:t>
            </a:r>
            <a:endParaRPr lang="en-US" sz="20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06" y="1395920"/>
            <a:ext cx="852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CPU Unbalanced, CPU Waits</a:t>
            </a:r>
            <a:r>
              <a:rPr lang="ru-RU" sz="1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https</a:t>
            </a:r>
            <a:r>
              <a:rPr lang="en-US" dirty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://</a:t>
            </a:r>
            <a:r>
              <a:rPr lang="en-US" dirty="0" smtClean="0">
                <a:latin typeface="Consolas" panose="020B0609020204030204" pitchFamily="49" charset="0"/>
                <a:ea typeface="Roboto" panose="020B0604020202020204" charset="0"/>
                <a:hlinkClick r:id="rId3"/>
              </a:rPr>
              <a:t>github.com/diarworld/greenplum-exporter-queries/blob/main/base-alerts.yml</a:t>
            </a:r>
            <a:endParaRPr lang="en-US" dirty="0" smtClean="0">
              <a:latin typeface="Consolas" panose="020B0609020204030204" pitchFamily="49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4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ark with Green Theme">
  <a:themeElements>
    <a:clrScheme name="Custom TEST">
      <a:dk1>
        <a:srgbClr val="FFFFFF"/>
      </a:dk1>
      <a:lt1>
        <a:srgbClr val="000000"/>
      </a:lt1>
      <a:dk2>
        <a:srgbClr val="33691E"/>
      </a:dk2>
      <a:lt2>
        <a:srgbClr val="F1F8E9"/>
      </a:lt2>
      <a:accent1>
        <a:srgbClr val="558B2F"/>
      </a:accent1>
      <a:accent2>
        <a:srgbClr val="689F38"/>
      </a:accent2>
      <a:accent3>
        <a:srgbClr val="7CB342"/>
      </a:accent3>
      <a:accent4>
        <a:srgbClr val="8BC34A"/>
      </a:accent4>
      <a:accent5>
        <a:srgbClr val="9CCC65"/>
      </a:accent5>
      <a:accent6>
        <a:srgbClr val="03A9F4"/>
      </a:accent6>
      <a:hlink>
        <a:srgbClr val="7CB342"/>
      </a:hlink>
      <a:folHlink>
        <a:srgbClr val="558B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1631</Words>
  <Application>Microsoft Office PowerPoint</Application>
  <PresentationFormat>Экран (16:9)</PresentationFormat>
  <Paragraphs>312</Paragraphs>
  <Slides>41</Slides>
  <Notes>41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41</vt:i4>
      </vt:variant>
    </vt:vector>
  </HeadingPairs>
  <TitlesOfParts>
    <vt:vector size="52" baseType="lpstr">
      <vt:lpstr>Roboto Light</vt:lpstr>
      <vt:lpstr>Times New Roman</vt:lpstr>
      <vt:lpstr>Calibri</vt:lpstr>
      <vt:lpstr>Roboto</vt:lpstr>
      <vt:lpstr>Consolas</vt:lpstr>
      <vt:lpstr>Roboto Black</vt:lpstr>
      <vt:lpstr>Arial</vt:lpstr>
      <vt:lpstr>Simple Light</vt:lpstr>
      <vt:lpstr>Dark Theme</vt:lpstr>
      <vt:lpstr>Dark with Green Theme</vt:lpstr>
      <vt:lpstr>Dark with Green Theme</vt:lpstr>
      <vt:lpstr>Greenplum observabitily</vt:lpstr>
      <vt:lpstr>Введение</vt:lpstr>
      <vt:lpstr>Observability: Definition</vt:lpstr>
      <vt:lpstr>Архитектура</vt:lpstr>
      <vt:lpstr>Архитектура</vt:lpstr>
      <vt:lpstr>Архитектура мониторинга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Базовые метрики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GP-inside</vt:lpstr>
      <vt:lpstr>Метрики Process exporter</vt:lpstr>
      <vt:lpstr>Метрики Process exporter</vt:lpstr>
      <vt:lpstr>Метрики Process exporter</vt:lpstr>
      <vt:lpstr>Метрики Process exporter</vt:lpstr>
      <vt:lpstr>Метрики Process exporter</vt:lpstr>
      <vt:lpstr>Парсинг gpperfmon</vt:lpstr>
      <vt:lpstr>Парсинг gpperfmon</vt:lpstr>
      <vt:lpstr>Blackbox exporter</vt:lpstr>
      <vt:lpstr>Elasticsearch query exporter</vt:lpstr>
      <vt:lpstr>Bash-изм</vt:lpstr>
      <vt:lpstr>SLA/SLI/SLO</vt:lpstr>
      <vt:lpstr>SLA/SLI/SLO</vt:lpstr>
      <vt:lpstr>SLA/SLI/SLO</vt:lpstr>
      <vt:lpstr>Планы на будущее</vt:lpstr>
      <vt:lpstr>Подводим итоги</vt:lpstr>
      <vt:lpstr>Инсайты и выводы</vt:lpstr>
      <vt:lpstr>Инсайты и выводы</vt:lpstr>
      <vt:lpstr>Инсайты и выводы</vt:lpstr>
      <vt:lpstr>Инсайты и выводы</vt:lpstr>
      <vt:lpstr>Инсайты и 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Greenplum observabitily</dc:title>
  <dc:creator>Dmitry Ibragimov</dc:creator>
  <cp:lastModifiedBy>Dmitry Ibragimov</cp:lastModifiedBy>
  <cp:revision>48</cp:revision>
  <dcterms:modified xsi:type="dcterms:W3CDTF">2021-07-19T03:53:06Z</dcterms:modified>
</cp:coreProperties>
</file>